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56" r:id="rId5"/>
    <p:sldId id="257" r:id="rId6"/>
    <p:sldId id="258" r:id="rId7"/>
    <p:sldId id="261" r:id="rId8"/>
    <p:sldId id="259" r:id="rId9"/>
    <p:sldId id="260" r:id="rId10"/>
    <p:sldId id="262"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D7D6A3-58FC-498D-8FCC-F158510A9658}" type="datetimeFigureOut">
              <a:rPr lang="en-US" smtClean="0"/>
              <a:t>9/25/2020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ADD3C7-09A3-4FAE-BEB8-19FEF1926070}" type="slidenum">
              <a:rPr lang="en-US" smtClean="0"/>
              <a:t>‹#›</a:t>
            </a:fld>
            <a:endParaRPr lang="en-US" dirty="0"/>
          </a:p>
        </p:txBody>
      </p:sp>
    </p:spTree>
    <p:extLst>
      <p:ext uri="{BB962C8B-B14F-4D97-AF65-F5344CB8AC3E}">
        <p14:creationId xmlns:p14="http://schemas.microsoft.com/office/powerpoint/2010/main" val="1934263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00510C1-68D9-426D-AFF5-EDA5A83FE26A}" type="datetime1">
              <a:rPr lang="en-US" smtClean="0"/>
              <a:t>9/25/2020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091879-48A3-47A5-B5C8-C41471DFF8B2}" type="datetime1">
              <a:rPr lang="en-US" smtClean="0"/>
              <a:t>9/25/2020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AC7C44A-C59B-49C4-9531-4190F8FAE95F}" type="datetime1">
              <a:rPr lang="en-US" smtClean="0"/>
              <a:t>9/25/2020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E28E5E-DC47-4CBE-B1BE-E523592C43BA}" type="datetime1">
              <a:rPr lang="en-US" smtClean="0"/>
              <a:t>9/25/2020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8ECDA05-0A74-445A-9678-785271128EAB}" type="datetime1">
              <a:rPr lang="en-US" smtClean="0"/>
              <a:t>9/25/2020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9ACA9B6-A8AD-4AF5-BB43-51E59DFE94B3}" type="datetime1">
              <a:rPr lang="en-US" smtClean="0"/>
              <a:t>9/25/2020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F9AA368-3A61-4BEF-AE31-0F0140812D38}" type="datetime1">
              <a:rPr lang="en-US" smtClean="0"/>
              <a:t>9/25/2020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F70FDF-F600-4B46-B231-29938188BEE7}" type="datetime1">
              <a:rPr lang="en-US" smtClean="0"/>
              <a:t>9/25/2020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058A41-3024-4EAE-B64C-415ABA25C013}" type="datetime1">
              <a:rPr lang="en-US" smtClean="0"/>
              <a:t>9/25/2020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3974CA42-1A45-4FB0-8BE1-C01D6544A525}" type="datetime1">
              <a:rPr lang="en-US" smtClean="0"/>
              <a:t>9/25/2020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7BB06A-C244-4D67-B7D6-73ED97A417CC}" type="datetime1">
              <a:rPr lang="en-US" smtClean="0"/>
              <a:t>9/25/2020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62B9DB-4E53-4561-B648-0C97F954A6ED}" type="datetime1">
              <a:rPr lang="en-US" smtClean="0"/>
              <a:t>9/25/2020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4AD8F65-68DA-4DE0-AA51-C1705F712F09}" type="datetime1">
              <a:rPr lang="en-US" smtClean="0"/>
              <a:t>9/25/2020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F008D61C-CB42-4521-A465-4F00F6373107}" type="datetime1">
              <a:rPr lang="en-US" smtClean="0"/>
              <a:t>9/25/2020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D1543F9-AF82-48DC-9EF3-0CBC98B23DF1}" type="datetime1">
              <a:rPr lang="en-US" smtClean="0"/>
              <a:t>9/25/2020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3B79E4A-1422-43DE-B397-8AA34503285C}" type="datetime1">
              <a:rPr lang="en-US" smtClean="0"/>
              <a:t>9/25/2020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679680-FDFB-4F63-A942-14E00CD81373}" type="datetime1">
              <a:rPr lang="en-US" smtClean="0"/>
              <a:t>9/25/2020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6C27C16-19D4-4027-9C62-B26B19FAF244}" type="datetime1">
              <a:rPr lang="en-US" smtClean="0"/>
              <a:t>9/25/2020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FE29227B-4703-4DAD-A51E-EBA7FE3BC51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l="4365" t="23391" r="4727"/>
          <a:stretch/>
        </p:blipFill>
        <p:spPr>
          <a:xfrm>
            <a:off x="20" y="10"/>
            <a:ext cx="12191980" cy="6857990"/>
          </a:xfrm>
          <a:prstGeom prst="rect">
            <a:avLst/>
          </a:prstGeom>
        </p:spPr>
      </p:pic>
      <p:sp>
        <p:nvSpPr>
          <p:cNvPr id="2" name="Title 1">
            <a:extLst>
              <a:ext uri="{FF2B5EF4-FFF2-40B4-BE49-F238E27FC236}">
                <a16:creationId xmlns:a16="http://schemas.microsoft.com/office/drawing/2014/main" id="{5A42F1FE-7C96-4161-95B9-B9C1C51936E4}"/>
              </a:ext>
            </a:extLst>
          </p:cNvPr>
          <p:cNvSpPr>
            <a:spLocks noGrp="1"/>
          </p:cNvSpPr>
          <p:nvPr>
            <p:ph type="ctrTitle"/>
          </p:nvPr>
        </p:nvSpPr>
        <p:spPr>
          <a:xfrm>
            <a:off x="1154955" y="1447800"/>
            <a:ext cx="8825658" cy="3329581"/>
          </a:xfrm>
        </p:spPr>
        <p:txBody>
          <a:bodyPr>
            <a:normAutofit/>
          </a:bodyPr>
          <a:lstStyle/>
          <a:p>
            <a:r>
              <a:rPr lang="en-US" dirty="0">
                <a:solidFill>
                  <a:schemeClr val="tx1"/>
                </a:solidFill>
              </a:rPr>
              <a:t>Car Accident Severity Report</a:t>
            </a:r>
          </a:p>
        </p:txBody>
      </p:sp>
      <p:sp>
        <p:nvSpPr>
          <p:cNvPr id="3" name="Subtitle 2">
            <a:extLst>
              <a:ext uri="{FF2B5EF4-FFF2-40B4-BE49-F238E27FC236}">
                <a16:creationId xmlns:a16="http://schemas.microsoft.com/office/drawing/2014/main" id="{C8525207-C54B-46FA-899C-064FCA594382}"/>
              </a:ext>
            </a:extLst>
          </p:cNvPr>
          <p:cNvSpPr>
            <a:spLocks noGrp="1"/>
          </p:cNvSpPr>
          <p:nvPr>
            <p:ph type="subTitle" idx="1"/>
          </p:nvPr>
        </p:nvSpPr>
        <p:spPr>
          <a:xfrm>
            <a:off x="1154955" y="4777380"/>
            <a:ext cx="8825658" cy="861420"/>
          </a:xfrm>
        </p:spPr>
        <p:txBody>
          <a:bodyPr>
            <a:normAutofit/>
          </a:bodyPr>
          <a:lstStyle/>
          <a:p>
            <a:endParaRPr lang="en-US" dirty="0">
              <a:solidFill>
                <a:schemeClr val="tx1"/>
              </a:solidFill>
            </a:endParaRPr>
          </a:p>
        </p:txBody>
      </p:sp>
      <p:sp>
        <p:nvSpPr>
          <p:cNvPr id="30" name="Rectangle 29">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512990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4"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dirty="0">
              <a:solidFill>
                <a:schemeClr val="tx1"/>
              </a:solidFill>
            </a:endParaRPr>
          </a:p>
        </p:txBody>
      </p:sp>
      <p:sp>
        <p:nvSpPr>
          <p:cNvPr id="36" name="Rectangle 35">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121D20A-AC91-40FB-9DD8-135D001E5EFD}"/>
              </a:ext>
            </a:extLst>
          </p:cNvPr>
          <p:cNvSpPr>
            <a:spLocks noGrp="1"/>
          </p:cNvSpPr>
          <p:nvPr>
            <p:ph type="title"/>
          </p:nvPr>
        </p:nvSpPr>
        <p:spPr>
          <a:xfrm>
            <a:off x="648930" y="629267"/>
            <a:ext cx="9252154" cy="1016654"/>
          </a:xfrm>
        </p:spPr>
        <p:txBody>
          <a:bodyPr>
            <a:normAutofit/>
          </a:bodyPr>
          <a:lstStyle/>
          <a:p>
            <a:r>
              <a:rPr lang="en-US" dirty="0">
                <a:solidFill>
                  <a:srgbClr val="EBEBEB"/>
                </a:solidFill>
              </a:rPr>
              <a:t>Introduction</a:t>
            </a:r>
          </a:p>
        </p:txBody>
      </p:sp>
      <p:sp>
        <p:nvSpPr>
          <p:cNvPr id="38" name="Freeform: Shape 37">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4" name="Content Placeholder 3">
            <a:extLst>
              <a:ext uri="{FF2B5EF4-FFF2-40B4-BE49-F238E27FC236}">
                <a16:creationId xmlns:a16="http://schemas.microsoft.com/office/drawing/2014/main" id="{080BC3E7-AA1A-40E3-AFEC-34DACDFA496F}"/>
              </a:ext>
            </a:extLst>
          </p:cNvPr>
          <p:cNvSpPr>
            <a:spLocks noGrp="1"/>
          </p:cNvSpPr>
          <p:nvPr>
            <p:ph idx="1"/>
          </p:nvPr>
        </p:nvSpPr>
        <p:spPr>
          <a:xfrm>
            <a:off x="981076" y="2286162"/>
            <a:ext cx="5362577" cy="3962237"/>
          </a:xfrm>
        </p:spPr>
        <p:txBody>
          <a:bodyPr/>
          <a:lstStyle/>
          <a:p>
            <a:endParaRPr lang="en-US" sz="1800" b="0" i="0" u="none" strike="noStrike" dirty="0">
              <a:solidFill>
                <a:srgbClr val="000000"/>
              </a:solidFill>
              <a:effectLst/>
              <a:latin typeface="Arial" panose="020B0604020202020204" pitchFamily="34" charset="0"/>
            </a:endParaRPr>
          </a:p>
          <a:p>
            <a:pPr marL="0" indent="0">
              <a:buNone/>
            </a:pPr>
            <a:endParaRPr lang="en-US" sz="1800" dirty="0">
              <a:solidFill>
                <a:srgbClr val="000000"/>
              </a:solidFill>
              <a:latin typeface="Arial" panose="020B0604020202020204" pitchFamily="34" charset="0"/>
            </a:endParaRPr>
          </a:p>
          <a:p>
            <a:pPr marL="0" indent="0">
              <a:buNone/>
            </a:pPr>
            <a:endParaRPr lang="en-US" sz="1800" b="0" i="0" u="none" strike="noStrike" dirty="0">
              <a:solidFill>
                <a:srgbClr val="000000"/>
              </a:solidFill>
              <a:effectLst/>
              <a:latin typeface="Arial" panose="020B0604020202020204" pitchFamily="34" charset="0"/>
            </a:endParaRPr>
          </a:p>
          <a:p>
            <a:pPr marL="0" indent="0">
              <a:buNone/>
            </a:pPr>
            <a:r>
              <a:rPr lang="en-US" sz="1800" b="0" i="0" u="none" strike="noStrike" dirty="0">
                <a:solidFill>
                  <a:srgbClr val="000000"/>
                </a:solidFill>
                <a:effectLst/>
                <a:latin typeface="Arial" panose="020B0604020202020204" pitchFamily="34" charset="0"/>
              </a:rPr>
              <a:t>Accidents in traffic lead to associated fatalities and economic losses every year worldwide and thus is an area of primary concern to society from loss prevention point of view. Modeling accident severity prediction and improving the model are critical to the effective performance of road traffic systems for improved safety.</a:t>
            </a:r>
            <a:br>
              <a:rPr lang="en-US" sz="1800" b="0" i="0" u="none" strike="noStrike" dirty="0">
                <a:solidFill>
                  <a:srgbClr val="000000"/>
                </a:solidFill>
                <a:effectLst/>
                <a:latin typeface="Arial" panose="020B0604020202020204" pitchFamily="34" charset="0"/>
              </a:rPr>
            </a:br>
            <a:endParaRPr lang="en-IN" dirty="0"/>
          </a:p>
        </p:txBody>
      </p:sp>
      <p:pic>
        <p:nvPicPr>
          <p:cNvPr id="1026" name="Picture 2">
            <a:extLst>
              <a:ext uri="{FF2B5EF4-FFF2-40B4-BE49-F238E27FC236}">
                <a16:creationId xmlns:a16="http://schemas.microsoft.com/office/drawing/2014/main" id="{75942BD7-01AD-49CD-B4A2-6347BF30D5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9476" y="2905066"/>
            <a:ext cx="4076700" cy="2905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5781588"/>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DBE2F-1EAF-453C-8E3D-BCDCB34F717A}"/>
              </a:ext>
            </a:extLst>
          </p:cNvPr>
          <p:cNvSpPr>
            <a:spLocks noGrp="1"/>
          </p:cNvSpPr>
          <p:nvPr>
            <p:ph type="title"/>
          </p:nvPr>
        </p:nvSpPr>
        <p:spPr/>
        <p:txBody>
          <a:bodyPr/>
          <a:lstStyle/>
          <a:p>
            <a:r>
              <a:rPr lang="en-US" dirty="0"/>
              <a:t>Predicting accident severity is valuable</a:t>
            </a:r>
            <a:endParaRPr lang="en-IN" dirty="0"/>
          </a:p>
        </p:txBody>
      </p:sp>
      <p:sp>
        <p:nvSpPr>
          <p:cNvPr id="3" name="Text Placeholder 2">
            <a:extLst>
              <a:ext uri="{FF2B5EF4-FFF2-40B4-BE49-F238E27FC236}">
                <a16:creationId xmlns:a16="http://schemas.microsoft.com/office/drawing/2014/main" id="{F76EF059-6709-462B-854B-296F68FDD8DA}"/>
              </a:ext>
            </a:extLst>
          </p:cNvPr>
          <p:cNvSpPr>
            <a:spLocks noGrp="1"/>
          </p:cNvSpPr>
          <p:nvPr>
            <p:ph type="body" idx="1"/>
          </p:nvPr>
        </p:nvSpPr>
        <p:spPr/>
        <p:txBody>
          <a:bodyPr/>
          <a:lstStyle/>
          <a:p>
            <a:endParaRPr lang="en-IN"/>
          </a:p>
        </p:txBody>
      </p:sp>
      <p:sp>
        <p:nvSpPr>
          <p:cNvPr id="4" name="Content Placeholder 3">
            <a:extLst>
              <a:ext uri="{FF2B5EF4-FFF2-40B4-BE49-F238E27FC236}">
                <a16:creationId xmlns:a16="http://schemas.microsoft.com/office/drawing/2014/main" id="{6E555774-2595-4116-8612-D83CD9C8A1B1}"/>
              </a:ext>
            </a:extLst>
          </p:cNvPr>
          <p:cNvSpPr>
            <a:spLocks noGrp="1"/>
          </p:cNvSpPr>
          <p:nvPr>
            <p:ph sz="half" idx="2"/>
          </p:nvPr>
        </p:nvSpPr>
        <p:spPr>
          <a:xfrm>
            <a:off x="1103312" y="2514600"/>
            <a:ext cx="9231313" cy="3741738"/>
          </a:xfrm>
        </p:spPr>
        <p:txBody>
          <a:bodyPr/>
          <a:lstStyle/>
          <a:p>
            <a:pPr algn="l"/>
            <a:r>
              <a:rPr lang="en-US" sz="2400" b="0" i="0" dirty="0" err="1">
                <a:effectLst/>
                <a:latin typeface="medium-content-serif-font"/>
              </a:rPr>
              <a:t>Identifing</a:t>
            </a:r>
            <a:r>
              <a:rPr lang="en-US" sz="2400" b="0" i="0" dirty="0">
                <a:effectLst/>
                <a:latin typeface="medium-content-serif-font"/>
              </a:rPr>
              <a:t> the conditions that can cause future car accidents in order to alarm the people with anticipation to be aware and drive more carefully.</a:t>
            </a:r>
          </a:p>
          <a:p>
            <a:pPr algn="l"/>
            <a:r>
              <a:rPr lang="en-US" sz="2400" b="0" i="0" dirty="0">
                <a:effectLst/>
                <a:latin typeface="medium-content-serif-font"/>
              </a:rPr>
              <a:t>The avoid of accidents will result in multiples benefits:</a:t>
            </a:r>
          </a:p>
          <a:p>
            <a:pPr algn="l">
              <a:buFont typeface="Arial" panose="020B0604020202020204" pitchFamily="34" charset="0"/>
              <a:buChar char="•"/>
            </a:pPr>
            <a:r>
              <a:rPr lang="en-US" sz="2400" b="0" i="0" dirty="0">
                <a:effectLst/>
                <a:latin typeface="medium-content-serif-font"/>
              </a:rPr>
              <a:t>Save lives as main benefit</a:t>
            </a:r>
          </a:p>
          <a:p>
            <a:pPr algn="l">
              <a:buFont typeface="Arial" panose="020B0604020202020204" pitchFamily="34" charset="0"/>
              <a:buChar char="•"/>
            </a:pPr>
            <a:r>
              <a:rPr lang="en-US" sz="2400" b="0" i="0" dirty="0">
                <a:effectLst/>
                <a:latin typeface="medium-content-serif-font"/>
              </a:rPr>
              <a:t>Reduce costs in damage infrastructure</a:t>
            </a:r>
          </a:p>
          <a:p>
            <a:pPr algn="l">
              <a:buFont typeface="Arial" panose="020B0604020202020204" pitchFamily="34" charset="0"/>
              <a:buChar char="•"/>
            </a:pPr>
            <a:r>
              <a:rPr lang="en-US" sz="2400" b="0" i="0" dirty="0">
                <a:effectLst/>
                <a:latin typeface="medium-content-serif-font"/>
              </a:rPr>
              <a:t>Reduce cost from police and paramedics to attend each accident</a:t>
            </a:r>
          </a:p>
          <a:p>
            <a:endParaRPr lang="en-IN" dirty="0"/>
          </a:p>
        </p:txBody>
      </p:sp>
      <p:sp>
        <p:nvSpPr>
          <p:cNvPr id="5" name="Text Placeholder 4">
            <a:extLst>
              <a:ext uri="{FF2B5EF4-FFF2-40B4-BE49-F238E27FC236}">
                <a16:creationId xmlns:a16="http://schemas.microsoft.com/office/drawing/2014/main" id="{6490007D-99F0-49F4-8806-8CAD62AEBC8B}"/>
              </a:ext>
            </a:extLst>
          </p:cNvPr>
          <p:cNvSpPr>
            <a:spLocks noGrp="1"/>
          </p:cNvSpPr>
          <p:nvPr>
            <p:ph type="body" sz="quarter" idx="3"/>
          </p:nvPr>
        </p:nvSpPr>
        <p:spPr/>
        <p:txBody>
          <a:bodyPr/>
          <a:lstStyle/>
          <a:p>
            <a:endParaRPr lang="en-IN"/>
          </a:p>
        </p:txBody>
      </p:sp>
      <p:sp>
        <p:nvSpPr>
          <p:cNvPr id="6" name="Content Placeholder 5">
            <a:extLst>
              <a:ext uri="{FF2B5EF4-FFF2-40B4-BE49-F238E27FC236}">
                <a16:creationId xmlns:a16="http://schemas.microsoft.com/office/drawing/2014/main" id="{F5BA9F9A-52FC-489A-9336-C9A79720DE63}"/>
              </a:ext>
            </a:extLst>
          </p:cNvPr>
          <p:cNvSpPr>
            <a:spLocks noGrp="1"/>
          </p:cNvSpPr>
          <p:nvPr>
            <p:ph sz="quarter" idx="4"/>
          </p:nvPr>
        </p:nvSpPr>
        <p:spPr/>
        <p:txBody>
          <a:bodyPr/>
          <a:lstStyle/>
          <a:p>
            <a:endParaRPr lang="en-IN" dirty="0"/>
          </a:p>
        </p:txBody>
      </p:sp>
    </p:spTree>
    <p:extLst>
      <p:ext uri="{BB962C8B-B14F-4D97-AF65-F5344CB8AC3E}">
        <p14:creationId xmlns:p14="http://schemas.microsoft.com/office/powerpoint/2010/main" val="3349284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DBE2F-1EAF-453C-8E3D-BCDCB34F717A}"/>
              </a:ext>
            </a:extLst>
          </p:cNvPr>
          <p:cNvSpPr>
            <a:spLocks noGrp="1"/>
          </p:cNvSpPr>
          <p:nvPr>
            <p:ph type="title"/>
          </p:nvPr>
        </p:nvSpPr>
        <p:spPr/>
        <p:txBody>
          <a:bodyPr/>
          <a:lstStyle/>
          <a:p>
            <a:r>
              <a:rPr lang="en-US" dirty="0"/>
              <a:t>Data Understanding</a:t>
            </a:r>
            <a:endParaRPr lang="en-IN" dirty="0"/>
          </a:p>
        </p:txBody>
      </p:sp>
      <p:sp>
        <p:nvSpPr>
          <p:cNvPr id="3" name="Text Placeholder 2">
            <a:extLst>
              <a:ext uri="{FF2B5EF4-FFF2-40B4-BE49-F238E27FC236}">
                <a16:creationId xmlns:a16="http://schemas.microsoft.com/office/drawing/2014/main" id="{F76EF059-6709-462B-854B-296F68FDD8DA}"/>
              </a:ext>
            </a:extLst>
          </p:cNvPr>
          <p:cNvSpPr>
            <a:spLocks noGrp="1"/>
          </p:cNvSpPr>
          <p:nvPr>
            <p:ph type="body" idx="1"/>
          </p:nvPr>
        </p:nvSpPr>
        <p:spPr/>
        <p:txBody>
          <a:bodyPr/>
          <a:lstStyle/>
          <a:p>
            <a:endParaRPr lang="en-IN"/>
          </a:p>
        </p:txBody>
      </p:sp>
      <p:sp>
        <p:nvSpPr>
          <p:cNvPr id="4" name="Content Placeholder 3">
            <a:extLst>
              <a:ext uri="{FF2B5EF4-FFF2-40B4-BE49-F238E27FC236}">
                <a16:creationId xmlns:a16="http://schemas.microsoft.com/office/drawing/2014/main" id="{6E555774-2595-4116-8612-D83CD9C8A1B1}"/>
              </a:ext>
            </a:extLst>
          </p:cNvPr>
          <p:cNvSpPr>
            <a:spLocks noGrp="1"/>
          </p:cNvSpPr>
          <p:nvPr>
            <p:ph sz="half" idx="2"/>
          </p:nvPr>
        </p:nvSpPr>
        <p:spPr>
          <a:xfrm>
            <a:off x="1103312" y="1714500"/>
            <a:ext cx="9231313" cy="4541838"/>
          </a:xfrm>
        </p:spPr>
        <p:txBody>
          <a:bodyPr>
            <a:normAutofit lnSpcReduction="10000"/>
          </a:bodyPr>
          <a:lstStyle/>
          <a:p>
            <a:pPr rtl="0">
              <a:spcBef>
                <a:spcPts val="0"/>
              </a:spcBef>
              <a:spcAft>
                <a:spcPts val="0"/>
              </a:spcAft>
            </a:pPr>
            <a:r>
              <a:rPr lang="en-US" sz="2000" b="0" i="0" u="none" strike="noStrike" dirty="0">
                <a:effectLst/>
                <a:latin typeface="Arial" panose="020B0604020202020204" pitchFamily="34" charset="0"/>
              </a:rPr>
              <a:t>The data was collected by the Seattle Police Department and Accident Traffic Records Department from 2004 to present.</a:t>
            </a:r>
            <a:endParaRPr lang="en-US" sz="2000" b="0" dirty="0">
              <a:effectLst/>
            </a:endParaRPr>
          </a:p>
          <a:p>
            <a:pPr rtl="0">
              <a:spcBef>
                <a:spcPts val="0"/>
              </a:spcBef>
              <a:spcAft>
                <a:spcPts val="0"/>
              </a:spcAft>
            </a:pPr>
            <a:r>
              <a:rPr lang="en-US" sz="2000" b="0" i="0" u="none" strike="noStrike" dirty="0">
                <a:effectLst/>
                <a:latin typeface="Arial" panose="020B0604020202020204" pitchFamily="34" charset="0"/>
              </a:rPr>
              <a:t>The data consists of 37 independent variables and 194,673 rows. The dependent variable, “SEVERITYCODE”, contains numbers that correspond to different levels of severity caused by an accident from 0 to 4.</a:t>
            </a:r>
            <a:endParaRPr lang="en-US" sz="2000" b="0" dirty="0">
              <a:effectLst/>
            </a:endParaRPr>
          </a:p>
          <a:p>
            <a:pPr rtl="0">
              <a:spcBef>
                <a:spcPts val="0"/>
              </a:spcBef>
              <a:spcAft>
                <a:spcPts val="0"/>
              </a:spcAft>
            </a:pPr>
            <a:r>
              <a:rPr lang="en-US" sz="2000" b="0" i="0" u="none" strike="noStrike" dirty="0">
                <a:effectLst/>
                <a:latin typeface="Arial" panose="020B0604020202020204" pitchFamily="34" charset="0"/>
              </a:rPr>
              <a:t>Severity codes are as follows:</a:t>
            </a:r>
            <a:endParaRPr lang="en-US" sz="2000" b="0" dirty="0">
              <a:effectLst/>
            </a:endParaRPr>
          </a:p>
          <a:p>
            <a:pPr rtl="0">
              <a:spcBef>
                <a:spcPts val="0"/>
              </a:spcBef>
              <a:spcAft>
                <a:spcPts val="0"/>
              </a:spcAft>
            </a:pPr>
            <a:r>
              <a:rPr lang="en-US" sz="2000" b="0" i="0" u="none" strike="noStrike" dirty="0">
                <a:effectLst/>
                <a:latin typeface="Arial" panose="020B0604020202020204" pitchFamily="34" charset="0"/>
              </a:rPr>
              <a:t>0: Little to no Probability (Clear Conditions)</a:t>
            </a:r>
            <a:endParaRPr lang="en-US" sz="2000" b="0" dirty="0">
              <a:effectLst/>
            </a:endParaRPr>
          </a:p>
          <a:p>
            <a:pPr rtl="0">
              <a:spcBef>
                <a:spcPts val="0"/>
              </a:spcBef>
              <a:spcAft>
                <a:spcPts val="0"/>
              </a:spcAft>
            </a:pPr>
            <a:r>
              <a:rPr lang="en-US" sz="2000" b="0" i="0" u="none" strike="noStrike" dirty="0">
                <a:effectLst/>
                <a:latin typeface="Arial" panose="020B0604020202020204" pitchFamily="34" charset="0"/>
              </a:rPr>
              <a:t>1: Very Low Probability — Chance or Property Damage</a:t>
            </a:r>
            <a:endParaRPr lang="en-US" sz="2000" b="0" dirty="0">
              <a:effectLst/>
            </a:endParaRPr>
          </a:p>
          <a:p>
            <a:pPr rtl="0">
              <a:spcBef>
                <a:spcPts val="0"/>
              </a:spcBef>
              <a:spcAft>
                <a:spcPts val="0"/>
              </a:spcAft>
            </a:pPr>
            <a:r>
              <a:rPr lang="en-US" sz="2000" b="0" i="0" u="none" strike="noStrike" dirty="0">
                <a:effectLst/>
                <a:latin typeface="Arial" panose="020B0604020202020204" pitchFamily="34" charset="0"/>
              </a:rPr>
              <a:t>2: Low Probability — Chance of Injury</a:t>
            </a:r>
            <a:endParaRPr lang="en-US" sz="2000" b="0" dirty="0">
              <a:effectLst/>
            </a:endParaRPr>
          </a:p>
          <a:p>
            <a:pPr rtl="0">
              <a:spcBef>
                <a:spcPts val="0"/>
              </a:spcBef>
              <a:spcAft>
                <a:spcPts val="0"/>
              </a:spcAft>
            </a:pPr>
            <a:r>
              <a:rPr lang="en-US" sz="2000" b="0" i="0" u="none" strike="noStrike" dirty="0">
                <a:effectLst/>
                <a:latin typeface="Arial" panose="020B0604020202020204" pitchFamily="34" charset="0"/>
              </a:rPr>
              <a:t>3: Mild Probability — Chance of Serious Injury</a:t>
            </a:r>
            <a:endParaRPr lang="en-US" sz="2000" b="0" dirty="0">
              <a:effectLst/>
            </a:endParaRPr>
          </a:p>
          <a:p>
            <a:pPr rtl="0">
              <a:spcBef>
                <a:spcPts val="0"/>
              </a:spcBef>
              <a:spcAft>
                <a:spcPts val="0"/>
              </a:spcAft>
            </a:pPr>
            <a:r>
              <a:rPr lang="en-US" sz="2000" b="0" i="0" u="none" strike="noStrike" dirty="0">
                <a:effectLst/>
                <a:latin typeface="Arial" panose="020B0604020202020204" pitchFamily="34" charset="0"/>
              </a:rPr>
              <a:t>4: High Probability — Chance of Fatality</a:t>
            </a:r>
            <a:endParaRPr lang="en-US" sz="2000" b="0" dirty="0">
              <a:effectLst/>
            </a:endParaRPr>
          </a:p>
          <a:p>
            <a:pPr rtl="0">
              <a:spcBef>
                <a:spcPts val="0"/>
              </a:spcBef>
              <a:spcAft>
                <a:spcPts val="0"/>
              </a:spcAft>
            </a:pPr>
            <a:r>
              <a:rPr lang="en-US" sz="2000" b="0" i="0" u="none" strike="noStrike" dirty="0">
                <a:effectLst/>
                <a:latin typeface="Arial" panose="020B0604020202020204" pitchFamily="34" charset="0"/>
              </a:rPr>
              <a:t>Furthermore, because of the existence of null values in some records, the data needs to be preprocessed before any further processing.</a:t>
            </a:r>
            <a:endParaRPr lang="en-US" sz="2000" b="0" dirty="0">
              <a:effectLst/>
            </a:endParaRPr>
          </a:p>
          <a:p>
            <a:br>
              <a:rPr lang="en-US" dirty="0"/>
            </a:br>
            <a:endParaRPr lang="en-IN" dirty="0"/>
          </a:p>
        </p:txBody>
      </p:sp>
      <p:sp>
        <p:nvSpPr>
          <p:cNvPr id="5" name="Text Placeholder 4">
            <a:extLst>
              <a:ext uri="{FF2B5EF4-FFF2-40B4-BE49-F238E27FC236}">
                <a16:creationId xmlns:a16="http://schemas.microsoft.com/office/drawing/2014/main" id="{6490007D-99F0-49F4-8806-8CAD62AEBC8B}"/>
              </a:ext>
            </a:extLst>
          </p:cNvPr>
          <p:cNvSpPr>
            <a:spLocks noGrp="1"/>
          </p:cNvSpPr>
          <p:nvPr>
            <p:ph type="body" sz="quarter" idx="3"/>
          </p:nvPr>
        </p:nvSpPr>
        <p:spPr/>
        <p:txBody>
          <a:bodyPr/>
          <a:lstStyle/>
          <a:p>
            <a:endParaRPr lang="en-IN"/>
          </a:p>
        </p:txBody>
      </p:sp>
      <p:sp>
        <p:nvSpPr>
          <p:cNvPr id="6" name="Content Placeholder 5">
            <a:extLst>
              <a:ext uri="{FF2B5EF4-FFF2-40B4-BE49-F238E27FC236}">
                <a16:creationId xmlns:a16="http://schemas.microsoft.com/office/drawing/2014/main" id="{F5BA9F9A-52FC-489A-9336-C9A79720DE63}"/>
              </a:ext>
            </a:extLst>
          </p:cNvPr>
          <p:cNvSpPr>
            <a:spLocks noGrp="1"/>
          </p:cNvSpPr>
          <p:nvPr>
            <p:ph sz="quarter" idx="4"/>
          </p:nvPr>
        </p:nvSpPr>
        <p:spPr/>
        <p:txBody>
          <a:bodyPr>
            <a:normAutofit lnSpcReduction="10000"/>
          </a:bodyPr>
          <a:lstStyle/>
          <a:p>
            <a:endParaRPr lang="en-IN" dirty="0"/>
          </a:p>
        </p:txBody>
      </p:sp>
    </p:spTree>
    <p:extLst>
      <p:ext uri="{BB962C8B-B14F-4D97-AF65-F5344CB8AC3E}">
        <p14:creationId xmlns:p14="http://schemas.microsoft.com/office/powerpoint/2010/main" val="2714750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4"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dirty="0">
              <a:solidFill>
                <a:schemeClr val="tx1"/>
              </a:solidFill>
            </a:endParaRPr>
          </a:p>
        </p:txBody>
      </p:sp>
      <p:sp>
        <p:nvSpPr>
          <p:cNvPr id="36" name="Rectangle 35">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121D20A-AC91-40FB-9DD8-135D001E5EFD}"/>
              </a:ext>
            </a:extLst>
          </p:cNvPr>
          <p:cNvSpPr>
            <a:spLocks noGrp="1"/>
          </p:cNvSpPr>
          <p:nvPr>
            <p:ph type="title"/>
          </p:nvPr>
        </p:nvSpPr>
        <p:spPr>
          <a:xfrm>
            <a:off x="648930" y="629267"/>
            <a:ext cx="9252154" cy="1016654"/>
          </a:xfrm>
        </p:spPr>
        <p:txBody>
          <a:bodyPr>
            <a:noAutofit/>
          </a:bodyPr>
          <a:lstStyle/>
          <a:p>
            <a:r>
              <a:rPr lang="en-US" sz="3200" dirty="0">
                <a:solidFill>
                  <a:srgbClr val="EBEBEB"/>
                </a:solidFill>
              </a:rPr>
              <a:t>More accidents end up in property destruction as compared to physical injury</a:t>
            </a:r>
          </a:p>
        </p:txBody>
      </p:sp>
      <p:sp>
        <p:nvSpPr>
          <p:cNvPr id="38" name="Freeform: Shape 37">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4" name="Content Placeholder 3">
            <a:extLst>
              <a:ext uri="{FF2B5EF4-FFF2-40B4-BE49-F238E27FC236}">
                <a16:creationId xmlns:a16="http://schemas.microsoft.com/office/drawing/2014/main" id="{080BC3E7-AA1A-40E3-AFEC-34DACDFA496F}"/>
              </a:ext>
            </a:extLst>
          </p:cNvPr>
          <p:cNvSpPr>
            <a:spLocks noGrp="1"/>
          </p:cNvSpPr>
          <p:nvPr>
            <p:ph idx="1"/>
          </p:nvPr>
        </p:nvSpPr>
        <p:spPr>
          <a:xfrm>
            <a:off x="981076" y="2286162"/>
            <a:ext cx="5362577" cy="3962237"/>
          </a:xfrm>
        </p:spPr>
        <p:txBody>
          <a:bodyPr/>
          <a:lstStyle/>
          <a:p>
            <a:endParaRPr lang="en-US" sz="1800" b="0" i="0" u="none" strike="noStrike" dirty="0">
              <a:solidFill>
                <a:srgbClr val="000000"/>
              </a:solidFill>
              <a:effectLst/>
              <a:latin typeface="Arial" panose="020B0604020202020204" pitchFamily="34" charset="0"/>
            </a:endParaRPr>
          </a:p>
          <a:p>
            <a:pPr marL="0" indent="0">
              <a:buNone/>
            </a:pPr>
            <a:endParaRPr lang="en-US" sz="1800" dirty="0">
              <a:solidFill>
                <a:srgbClr val="000000"/>
              </a:solidFill>
              <a:latin typeface="Arial" panose="020B0604020202020204" pitchFamily="34" charset="0"/>
            </a:endParaRPr>
          </a:p>
          <a:p>
            <a:pPr marL="0" indent="0">
              <a:buNone/>
            </a:pPr>
            <a:endParaRPr lang="en-US" sz="1800" b="0" i="0" u="none" strike="noStrike" dirty="0">
              <a:solidFill>
                <a:srgbClr val="000000"/>
              </a:solidFill>
              <a:effectLst/>
              <a:latin typeface="Arial" panose="020B0604020202020204" pitchFamily="34" charset="0"/>
            </a:endParaRPr>
          </a:p>
          <a:p>
            <a:pPr marL="0" indent="0">
              <a:buNone/>
            </a:pPr>
            <a:br>
              <a:rPr lang="en-US" sz="1800" b="0" i="0" u="none" strike="noStrike" dirty="0">
                <a:solidFill>
                  <a:srgbClr val="000000"/>
                </a:solidFill>
                <a:effectLst/>
                <a:latin typeface="Arial" panose="020B0604020202020204" pitchFamily="34" charset="0"/>
              </a:rPr>
            </a:br>
            <a:endParaRPr lang="en-IN" dirty="0"/>
          </a:p>
        </p:txBody>
      </p:sp>
      <p:pic>
        <p:nvPicPr>
          <p:cNvPr id="3" name="Picture 2">
            <a:extLst>
              <a:ext uri="{FF2B5EF4-FFF2-40B4-BE49-F238E27FC236}">
                <a16:creationId xmlns:a16="http://schemas.microsoft.com/office/drawing/2014/main" id="{5047C0F6-A714-44E9-8E70-0FBC751CF223}"/>
              </a:ext>
            </a:extLst>
          </p:cNvPr>
          <p:cNvPicPr>
            <a:picLocks noChangeAspect="1"/>
          </p:cNvPicPr>
          <p:nvPr/>
        </p:nvPicPr>
        <p:blipFill>
          <a:blip r:embed="rId2"/>
          <a:stretch>
            <a:fillRect/>
          </a:stretch>
        </p:blipFill>
        <p:spPr>
          <a:xfrm>
            <a:off x="717477" y="3515494"/>
            <a:ext cx="3892623" cy="1589077"/>
          </a:xfrm>
          <a:prstGeom prst="rect">
            <a:avLst/>
          </a:prstGeom>
        </p:spPr>
      </p:pic>
      <p:pic>
        <p:nvPicPr>
          <p:cNvPr id="5" name="Picture 4">
            <a:extLst>
              <a:ext uri="{FF2B5EF4-FFF2-40B4-BE49-F238E27FC236}">
                <a16:creationId xmlns:a16="http://schemas.microsoft.com/office/drawing/2014/main" id="{4B10FD98-E14F-4898-B21D-F6C706B1ADCA}"/>
              </a:ext>
            </a:extLst>
          </p:cNvPr>
          <p:cNvPicPr>
            <a:picLocks noChangeAspect="1"/>
          </p:cNvPicPr>
          <p:nvPr/>
        </p:nvPicPr>
        <p:blipFill>
          <a:blip r:embed="rId3"/>
          <a:stretch>
            <a:fillRect/>
          </a:stretch>
        </p:blipFill>
        <p:spPr>
          <a:xfrm>
            <a:off x="6200617" y="2810257"/>
            <a:ext cx="4038757" cy="3171443"/>
          </a:xfrm>
          <a:prstGeom prst="rect">
            <a:avLst/>
          </a:prstGeom>
        </p:spPr>
      </p:pic>
      <p:pic>
        <p:nvPicPr>
          <p:cNvPr id="6" name="Picture 5">
            <a:extLst>
              <a:ext uri="{FF2B5EF4-FFF2-40B4-BE49-F238E27FC236}">
                <a16:creationId xmlns:a16="http://schemas.microsoft.com/office/drawing/2014/main" id="{CBFED6F7-C2D3-45F0-8C0D-C1CD1AB871FF}"/>
              </a:ext>
            </a:extLst>
          </p:cNvPr>
          <p:cNvPicPr>
            <a:picLocks noChangeAspect="1"/>
          </p:cNvPicPr>
          <p:nvPr/>
        </p:nvPicPr>
        <p:blipFill>
          <a:blip r:embed="rId4"/>
          <a:stretch>
            <a:fillRect/>
          </a:stretch>
        </p:blipFill>
        <p:spPr>
          <a:xfrm>
            <a:off x="6527763" y="5648320"/>
            <a:ext cx="1593932" cy="171459"/>
          </a:xfrm>
          <a:prstGeom prst="rect">
            <a:avLst/>
          </a:prstGeom>
        </p:spPr>
      </p:pic>
      <p:pic>
        <p:nvPicPr>
          <p:cNvPr id="7" name="Picture 6">
            <a:extLst>
              <a:ext uri="{FF2B5EF4-FFF2-40B4-BE49-F238E27FC236}">
                <a16:creationId xmlns:a16="http://schemas.microsoft.com/office/drawing/2014/main" id="{0427ECAF-F7E4-4981-997A-D2E45D3DE30E}"/>
              </a:ext>
            </a:extLst>
          </p:cNvPr>
          <p:cNvPicPr>
            <a:picLocks noChangeAspect="1"/>
          </p:cNvPicPr>
          <p:nvPr/>
        </p:nvPicPr>
        <p:blipFill>
          <a:blip r:embed="rId5"/>
          <a:stretch>
            <a:fillRect/>
          </a:stretch>
        </p:blipFill>
        <p:spPr>
          <a:xfrm>
            <a:off x="8540729" y="5597518"/>
            <a:ext cx="806491" cy="222261"/>
          </a:xfrm>
          <a:prstGeom prst="rect">
            <a:avLst/>
          </a:prstGeom>
        </p:spPr>
      </p:pic>
      <p:pic>
        <p:nvPicPr>
          <p:cNvPr id="8" name="Picture 7">
            <a:extLst>
              <a:ext uri="{FF2B5EF4-FFF2-40B4-BE49-F238E27FC236}">
                <a16:creationId xmlns:a16="http://schemas.microsoft.com/office/drawing/2014/main" id="{7FFCAE4E-8035-4EB8-848F-D23367F60A12}"/>
              </a:ext>
            </a:extLst>
          </p:cNvPr>
          <p:cNvPicPr>
            <a:picLocks noChangeAspect="1"/>
          </p:cNvPicPr>
          <p:nvPr/>
        </p:nvPicPr>
        <p:blipFill>
          <a:blip r:embed="rId6"/>
          <a:stretch>
            <a:fillRect/>
          </a:stretch>
        </p:blipFill>
        <p:spPr>
          <a:xfrm rot="16200000">
            <a:off x="5587530" y="4005981"/>
            <a:ext cx="1016939" cy="365308"/>
          </a:xfrm>
          <a:prstGeom prst="rect">
            <a:avLst/>
          </a:prstGeom>
        </p:spPr>
      </p:pic>
    </p:spTree>
    <p:extLst>
      <p:ext uri="{BB962C8B-B14F-4D97-AF65-F5344CB8AC3E}">
        <p14:creationId xmlns:p14="http://schemas.microsoft.com/office/powerpoint/2010/main" val="2710252402"/>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4"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dirty="0">
              <a:solidFill>
                <a:schemeClr val="tx1"/>
              </a:solidFill>
            </a:endParaRPr>
          </a:p>
        </p:txBody>
      </p:sp>
      <p:sp>
        <p:nvSpPr>
          <p:cNvPr id="36" name="Rectangle 35">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121D20A-AC91-40FB-9DD8-135D001E5EFD}"/>
              </a:ext>
            </a:extLst>
          </p:cNvPr>
          <p:cNvSpPr>
            <a:spLocks noGrp="1"/>
          </p:cNvSpPr>
          <p:nvPr>
            <p:ph type="title"/>
          </p:nvPr>
        </p:nvSpPr>
        <p:spPr>
          <a:xfrm>
            <a:off x="648930" y="629267"/>
            <a:ext cx="9252154" cy="1016654"/>
          </a:xfrm>
        </p:spPr>
        <p:txBody>
          <a:bodyPr>
            <a:normAutofit/>
          </a:bodyPr>
          <a:lstStyle/>
          <a:p>
            <a:r>
              <a:rPr lang="en-US" dirty="0">
                <a:solidFill>
                  <a:srgbClr val="EBEBEB"/>
                </a:solidFill>
              </a:rPr>
              <a:t>Distribution Based on Collision Type</a:t>
            </a:r>
          </a:p>
        </p:txBody>
      </p:sp>
      <p:sp>
        <p:nvSpPr>
          <p:cNvPr id="38" name="Freeform: Shape 37">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4" name="Content Placeholder 3">
            <a:extLst>
              <a:ext uri="{FF2B5EF4-FFF2-40B4-BE49-F238E27FC236}">
                <a16:creationId xmlns:a16="http://schemas.microsoft.com/office/drawing/2014/main" id="{080BC3E7-AA1A-40E3-AFEC-34DACDFA496F}"/>
              </a:ext>
            </a:extLst>
          </p:cNvPr>
          <p:cNvSpPr>
            <a:spLocks noGrp="1"/>
          </p:cNvSpPr>
          <p:nvPr>
            <p:ph idx="1"/>
          </p:nvPr>
        </p:nvSpPr>
        <p:spPr>
          <a:xfrm>
            <a:off x="981076" y="2286162"/>
            <a:ext cx="5362577" cy="3962237"/>
          </a:xfrm>
        </p:spPr>
        <p:txBody>
          <a:bodyPr/>
          <a:lstStyle/>
          <a:p>
            <a:endParaRPr lang="en-US" sz="1800" b="0" i="0" u="none" strike="noStrike" dirty="0">
              <a:solidFill>
                <a:srgbClr val="000000"/>
              </a:solidFill>
              <a:effectLst/>
              <a:latin typeface="Arial" panose="020B0604020202020204" pitchFamily="34" charset="0"/>
            </a:endParaRPr>
          </a:p>
          <a:p>
            <a:pPr marL="0" indent="0">
              <a:buNone/>
            </a:pPr>
            <a:endParaRPr lang="en-US" sz="1800" dirty="0">
              <a:solidFill>
                <a:srgbClr val="000000"/>
              </a:solidFill>
              <a:latin typeface="Arial" panose="020B0604020202020204" pitchFamily="34" charset="0"/>
            </a:endParaRPr>
          </a:p>
          <a:p>
            <a:pPr marL="0" indent="0">
              <a:buNone/>
            </a:pPr>
            <a:endParaRPr lang="en-US" sz="1800" b="0" i="0" u="none" strike="noStrike" dirty="0">
              <a:solidFill>
                <a:srgbClr val="000000"/>
              </a:solidFill>
              <a:effectLst/>
              <a:latin typeface="Arial" panose="020B0604020202020204" pitchFamily="34" charset="0"/>
            </a:endParaRPr>
          </a:p>
        </p:txBody>
      </p:sp>
      <p:pic>
        <p:nvPicPr>
          <p:cNvPr id="3" name="Picture 2">
            <a:extLst>
              <a:ext uri="{FF2B5EF4-FFF2-40B4-BE49-F238E27FC236}">
                <a16:creationId xmlns:a16="http://schemas.microsoft.com/office/drawing/2014/main" id="{65937051-9974-4872-904C-2234DE236DB4}"/>
              </a:ext>
            </a:extLst>
          </p:cNvPr>
          <p:cNvPicPr>
            <a:picLocks noChangeAspect="1"/>
          </p:cNvPicPr>
          <p:nvPr/>
        </p:nvPicPr>
        <p:blipFill>
          <a:blip r:embed="rId2"/>
          <a:stretch>
            <a:fillRect/>
          </a:stretch>
        </p:blipFill>
        <p:spPr>
          <a:xfrm>
            <a:off x="2898790" y="2286162"/>
            <a:ext cx="7002293" cy="3962237"/>
          </a:xfrm>
          <a:prstGeom prst="rect">
            <a:avLst/>
          </a:prstGeom>
        </p:spPr>
      </p:pic>
      <p:pic>
        <p:nvPicPr>
          <p:cNvPr id="5" name="Picture 4">
            <a:extLst>
              <a:ext uri="{FF2B5EF4-FFF2-40B4-BE49-F238E27FC236}">
                <a16:creationId xmlns:a16="http://schemas.microsoft.com/office/drawing/2014/main" id="{AEE6B72C-7D50-44E9-BEF0-3C568DD9D5B4}"/>
              </a:ext>
            </a:extLst>
          </p:cNvPr>
          <p:cNvPicPr>
            <a:picLocks noChangeAspect="1"/>
          </p:cNvPicPr>
          <p:nvPr/>
        </p:nvPicPr>
        <p:blipFill>
          <a:blip r:embed="rId3"/>
          <a:stretch>
            <a:fillRect/>
          </a:stretch>
        </p:blipFill>
        <p:spPr>
          <a:xfrm rot="16200000">
            <a:off x="2355419" y="3978536"/>
            <a:ext cx="1085906" cy="393720"/>
          </a:xfrm>
          <a:prstGeom prst="rect">
            <a:avLst/>
          </a:prstGeom>
        </p:spPr>
      </p:pic>
    </p:spTree>
    <p:extLst>
      <p:ext uri="{BB962C8B-B14F-4D97-AF65-F5344CB8AC3E}">
        <p14:creationId xmlns:p14="http://schemas.microsoft.com/office/powerpoint/2010/main" val="117420695"/>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4"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dirty="0">
              <a:solidFill>
                <a:schemeClr val="tx1"/>
              </a:solidFill>
            </a:endParaRPr>
          </a:p>
        </p:txBody>
      </p:sp>
      <p:sp>
        <p:nvSpPr>
          <p:cNvPr id="36" name="Rectangle 35">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121D20A-AC91-40FB-9DD8-135D001E5EFD}"/>
              </a:ext>
            </a:extLst>
          </p:cNvPr>
          <p:cNvSpPr>
            <a:spLocks noGrp="1"/>
          </p:cNvSpPr>
          <p:nvPr>
            <p:ph type="title"/>
          </p:nvPr>
        </p:nvSpPr>
        <p:spPr>
          <a:xfrm>
            <a:off x="648930" y="629267"/>
            <a:ext cx="9252154" cy="1016654"/>
          </a:xfrm>
        </p:spPr>
        <p:txBody>
          <a:bodyPr>
            <a:normAutofit/>
          </a:bodyPr>
          <a:lstStyle/>
          <a:p>
            <a:r>
              <a:rPr lang="en-US" dirty="0">
                <a:solidFill>
                  <a:srgbClr val="EBEBEB"/>
                </a:solidFill>
              </a:rPr>
              <a:t>Distribution Based on Weather</a:t>
            </a:r>
          </a:p>
        </p:txBody>
      </p:sp>
      <p:sp>
        <p:nvSpPr>
          <p:cNvPr id="38" name="Freeform: Shape 37">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4" name="Content Placeholder 3">
            <a:extLst>
              <a:ext uri="{FF2B5EF4-FFF2-40B4-BE49-F238E27FC236}">
                <a16:creationId xmlns:a16="http://schemas.microsoft.com/office/drawing/2014/main" id="{080BC3E7-AA1A-40E3-AFEC-34DACDFA496F}"/>
              </a:ext>
            </a:extLst>
          </p:cNvPr>
          <p:cNvSpPr>
            <a:spLocks noGrp="1"/>
          </p:cNvSpPr>
          <p:nvPr>
            <p:ph idx="1"/>
          </p:nvPr>
        </p:nvSpPr>
        <p:spPr>
          <a:xfrm>
            <a:off x="981076" y="2286162"/>
            <a:ext cx="5362577" cy="3962237"/>
          </a:xfrm>
        </p:spPr>
        <p:txBody>
          <a:bodyPr/>
          <a:lstStyle/>
          <a:p>
            <a:endParaRPr lang="en-US" sz="1800" b="0" i="0" u="none" strike="noStrike" dirty="0">
              <a:solidFill>
                <a:srgbClr val="000000"/>
              </a:solidFill>
              <a:effectLst/>
              <a:latin typeface="Arial" panose="020B0604020202020204" pitchFamily="34" charset="0"/>
            </a:endParaRPr>
          </a:p>
          <a:p>
            <a:pPr marL="0" indent="0">
              <a:buNone/>
            </a:pPr>
            <a:endParaRPr lang="en-US" sz="1800" dirty="0">
              <a:solidFill>
                <a:srgbClr val="000000"/>
              </a:solidFill>
              <a:latin typeface="Arial" panose="020B0604020202020204" pitchFamily="34" charset="0"/>
            </a:endParaRPr>
          </a:p>
          <a:p>
            <a:pPr marL="0" indent="0">
              <a:buNone/>
            </a:pPr>
            <a:endParaRPr lang="en-US" sz="1800" b="0" i="0" u="none" strike="noStrike" dirty="0">
              <a:solidFill>
                <a:srgbClr val="000000"/>
              </a:solidFill>
              <a:effectLst/>
              <a:latin typeface="Arial" panose="020B0604020202020204" pitchFamily="34" charset="0"/>
            </a:endParaRPr>
          </a:p>
        </p:txBody>
      </p:sp>
      <p:pic>
        <p:nvPicPr>
          <p:cNvPr id="5" name="Picture 4">
            <a:extLst>
              <a:ext uri="{FF2B5EF4-FFF2-40B4-BE49-F238E27FC236}">
                <a16:creationId xmlns:a16="http://schemas.microsoft.com/office/drawing/2014/main" id="{AEE6B72C-7D50-44E9-BEF0-3C568DD9D5B4}"/>
              </a:ext>
            </a:extLst>
          </p:cNvPr>
          <p:cNvPicPr>
            <a:picLocks noChangeAspect="1"/>
          </p:cNvPicPr>
          <p:nvPr/>
        </p:nvPicPr>
        <p:blipFill>
          <a:blip r:embed="rId2"/>
          <a:stretch>
            <a:fillRect/>
          </a:stretch>
        </p:blipFill>
        <p:spPr>
          <a:xfrm rot="16200000">
            <a:off x="2355419" y="3978536"/>
            <a:ext cx="1085906" cy="393720"/>
          </a:xfrm>
          <a:prstGeom prst="rect">
            <a:avLst/>
          </a:prstGeom>
        </p:spPr>
      </p:pic>
      <p:pic>
        <p:nvPicPr>
          <p:cNvPr id="6" name="Picture 5">
            <a:extLst>
              <a:ext uri="{FF2B5EF4-FFF2-40B4-BE49-F238E27FC236}">
                <a16:creationId xmlns:a16="http://schemas.microsoft.com/office/drawing/2014/main" id="{EB82B151-E906-4AFD-83E0-2F6484E8A96B}"/>
              </a:ext>
            </a:extLst>
          </p:cNvPr>
          <p:cNvPicPr>
            <a:picLocks noChangeAspect="1"/>
          </p:cNvPicPr>
          <p:nvPr/>
        </p:nvPicPr>
        <p:blipFill>
          <a:blip r:embed="rId3"/>
          <a:stretch>
            <a:fillRect/>
          </a:stretch>
        </p:blipFill>
        <p:spPr>
          <a:xfrm>
            <a:off x="3095232" y="2512890"/>
            <a:ext cx="6105917" cy="4259604"/>
          </a:xfrm>
          <a:prstGeom prst="rect">
            <a:avLst/>
          </a:prstGeom>
        </p:spPr>
      </p:pic>
    </p:spTree>
    <p:extLst>
      <p:ext uri="{BB962C8B-B14F-4D97-AF65-F5344CB8AC3E}">
        <p14:creationId xmlns:p14="http://schemas.microsoft.com/office/powerpoint/2010/main" val="1437119627"/>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DBE2F-1EAF-453C-8E3D-BCDCB34F717A}"/>
              </a:ext>
            </a:extLst>
          </p:cNvPr>
          <p:cNvSpPr>
            <a:spLocks noGrp="1"/>
          </p:cNvSpPr>
          <p:nvPr>
            <p:ph type="title"/>
          </p:nvPr>
        </p:nvSpPr>
        <p:spPr/>
        <p:txBody>
          <a:bodyPr/>
          <a:lstStyle/>
          <a:p>
            <a:r>
              <a:rPr lang="en-US" dirty="0"/>
              <a:t>Conclusion</a:t>
            </a:r>
            <a:endParaRPr lang="en-IN" dirty="0"/>
          </a:p>
        </p:txBody>
      </p:sp>
      <p:sp>
        <p:nvSpPr>
          <p:cNvPr id="3" name="Text Placeholder 2">
            <a:extLst>
              <a:ext uri="{FF2B5EF4-FFF2-40B4-BE49-F238E27FC236}">
                <a16:creationId xmlns:a16="http://schemas.microsoft.com/office/drawing/2014/main" id="{F76EF059-6709-462B-854B-296F68FDD8DA}"/>
              </a:ext>
            </a:extLst>
          </p:cNvPr>
          <p:cNvSpPr>
            <a:spLocks noGrp="1"/>
          </p:cNvSpPr>
          <p:nvPr>
            <p:ph type="body" idx="1"/>
          </p:nvPr>
        </p:nvSpPr>
        <p:spPr/>
        <p:txBody>
          <a:bodyPr/>
          <a:lstStyle/>
          <a:p>
            <a:endParaRPr lang="en-IN"/>
          </a:p>
        </p:txBody>
      </p:sp>
      <p:sp>
        <p:nvSpPr>
          <p:cNvPr id="4" name="Content Placeholder 3">
            <a:extLst>
              <a:ext uri="{FF2B5EF4-FFF2-40B4-BE49-F238E27FC236}">
                <a16:creationId xmlns:a16="http://schemas.microsoft.com/office/drawing/2014/main" id="{6E555774-2595-4116-8612-D83CD9C8A1B1}"/>
              </a:ext>
            </a:extLst>
          </p:cNvPr>
          <p:cNvSpPr>
            <a:spLocks noGrp="1"/>
          </p:cNvSpPr>
          <p:nvPr>
            <p:ph sz="half" idx="2"/>
          </p:nvPr>
        </p:nvSpPr>
        <p:spPr>
          <a:xfrm>
            <a:off x="1103312" y="1571626"/>
            <a:ext cx="9231313" cy="4684712"/>
          </a:xfrm>
        </p:spPr>
        <p:txBody>
          <a:bodyPr>
            <a:normAutofit/>
          </a:bodyPr>
          <a:lstStyle/>
          <a:p>
            <a:br>
              <a:rPr lang="en-US" dirty="0"/>
            </a:br>
            <a:r>
              <a:rPr lang="en-US" sz="2000" dirty="0"/>
              <a:t>Built useful models to predict whether and to what extent an accident can occur. </a:t>
            </a:r>
          </a:p>
          <a:p>
            <a:r>
              <a:rPr lang="en-US" sz="2000" dirty="0"/>
              <a:t> </a:t>
            </a:r>
          </a:p>
          <a:p>
            <a:r>
              <a:rPr lang="en-US" sz="2000" dirty="0"/>
              <a:t>Accuracy of the model has room for improvement. </a:t>
            </a:r>
          </a:p>
          <a:p>
            <a:endParaRPr lang="en-US" sz="2000" b="0" i="0" dirty="0">
              <a:effectLst/>
              <a:latin typeface="medium-content-serif-font"/>
            </a:endParaRPr>
          </a:p>
          <a:p>
            <a:r>
              <a:rPr lang="en-US" sz="2000" b="0" i="0" dirty="0">
                <a:effectLst/>
                <a:latin typeface="medium-content-serif-font"/>
              </a:rPr>
              <a:t>Most crashes happened in clear, dry, and bright conditions. Most days are clear, dry, and bright, so it’s no surprise that most car crashes occur under these conditions. I also found out that crashes with a distracted driver or an impaired driver are statistically more likely to result in injury, which is also not a surprise. The results of the data indicate to city officials that they should ask drivers to be more alert in ideal conditions.</a:t>
            </a:r>
            <a:endParaRPr lang="en-IN" sz="2000" dirty="0"/>
          </a:p>
        </p:txBody>
      </p:sp>
      <p:sp>
        <p:nvSpPr>
          <p:cNvPr id="5" name="Text Placeholder 4">
            <a:extLst>
              <a:ext uri="{FF2B5EF4-FFF2-40B4-BE49-F238E27FC236}">
                <a16:creationId xmlns:a16="http://schemas.microsoft.com/office/drawing/2014/main" id="{6490007D-99F0-49F4-8806-8CAD62AEBC8B}"/>
              </a:ext>
            </a:extLst>
          </p:cNvPr>
          <p:cNvSpPr>
            <a:spLocks noGrp="1"/>
          </p:cNvSpPr>
          <p:nvPr>
            <p:ph type="body" sz="quarter" idx="3"/>
          </p:nvPr>
        </p:nvSpPr>
        <p:spPr/>
        <p:txBody>
          <a:bodyPr/>
          <a:lstStyle/>
          <a:p>
            <a:endParaRPr lang="en-IN" dirty="0"/>
          </a:p>
        </p:txBody>
      </p:sp>
      <p:sp>
        <p:nvSpPr>
          <p:cNvPr id="6" name="Content Placeholder 5">
            <a:extLst>
              <a:ext uri="{FF2B5EF4-FFF2-40B4-BE49-F238E27FC236}">
                <a16:creationId xmlns:a16="http://schemas.microsoft.com/office/drawing/2014/main" id="{F5BA9F9A-52FC-489A-9336-C9A79720DE63}"/>
              </a:ext>
            </a:extLst>
          </p:cNvPr>
          <p:cNvSpPr>
            <a:spLocks noGrp="1"/>
          </p:cNvSpPr>
          <p:nvPr>
            <p:ph sz="quarter" idx="4"/>
          </p:nvPr>
        </p:nvSpPr>
        <p:spPr/>
        <p:txBody>
          <a:bodyPr>
            <a:normAutofit/>
          </a:bodyPr>
          <a:lstStyle/>
          <a:p>
            <a:endParaRPr lang="en-IN" dirty="0"/>
          </a:p>
        </p:txBody>
      </p:sp>
    </p:spTree>
    <p:extLst>
      <p:ext uri="{BB962C8B-B14F-4D97-AF65-F5344CB8AC3E}">
        <p14:creationId xmlns:p14="http://schemas.microsoft.com/office/powerpoint/2010/main" val="11572350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661AA8-FA16-4E58-B6CE-5E6FE2A09464}">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F1FC55D3-F645-4907-9137-B16FB6054B52}">
  <ds:schemaRefs>
    <ds:schemaRef ds:uri="http://schemas.microsoft.com/sharepoint/v3/contenttype/forms"/>
  </ds:schemaRefs>
</ds:datastoreItem>
</file>

<file path=customXml/itemProps3.xml><?xml version="1.0" encoding="utf-8"?>
<ds:datastoreItem xmlns:ds="http://schemas.openxmlformats.org/officeDocument/2006/customXml" ds:itemID="{39F30101-685D-45DE-9DB6-1F040B2FDE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{9984AD19-E50C-412C-B72C-B5977E19F4D9}tf78148557_win32</Template>
  <TotalTime>31</TotalTime>
  <Words>387</Words>
  <Application>Microsoft Office PowerPoint</Application>
  <PresentationFormat>Widescreen</PresentationFormat>
  <Paragraphs>38</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Century Gothic</vt:lpstr>
      <vt:lpstr>medium-content-serif-font</vt:lpstr>
      <vt:lpstr>Wingdings 3</vt:lpstr>
      <vt:lpstr>Ion</vt:lpstr>
      <vt:lpstr>Car Accident Severity Report</vt:lpstr>
      <vt:lpstr>Introduction</vt:lpstr>
      <vt:lpstr>Predicting accident severity is valuable</vt:lpstr>
      <vt:lpstr>Data Understanding</vt:lpstr>
      <vt:lpstr>More accidents end up in property destruction as compared to physical injury</vt:lpstr>
      <vt:lpstr>Distribution Based on Collision Type</vt:lpstr>
      <vt:lpstr>Distribution Based on Weather</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Accident Severity Report</dc:title>
  <dc:creator>Rashmitha S</dc:creator>
  <cp:lastModifiedBy>Rashmitha S</cp:lastModifiedBy>
  <cp:revision>4</cp:revision>
  <dcterms:created xsi:type="dcterms:W3CDTF">2020-09-25T13:47:37Z</dcterms:created>
  <dcterms:modified xsi:type="dcterms:W3CDTF">2020-09-25T14:18:45Z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